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342" r:id="rId3"/>
    <p:sldId id="356" r:id="rId4"/>
    <p:sldId id="359" r:id="rId5"/>
    <p:sldId id="358" r:id="rId6"/>
    <p:sldId id="360" r:id="rId7"/>
    <p:sldId id="361" r:id="rId8"/>
    <p:sldId id="362" r:id="rId9"/>
    <p:sldId id="364" r:id="rId10"/>
    <p:sldId id="365" r:id="rId11"/>
    <p:sldId id="341" r:id="rId12"/>
    <p:sldId id="332" r:id="rId13"/>
    <p:sldId id="333" r:id="rId14"/>
    <p:sldId id="334" r:id="rId15"/>
    <p:sldId id="335" r:id="rId16"/>
    <p:sldId id="336" r:id="rId17"/>
    <p:sldId id="337" r:id="rId18"/>
    <p:sldId id="338" r:id="rId19"/>
    <p:sldId id="339" r:id="rId20"/>
    <p:sldId id="340"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71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04.12.2024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04.12.2024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57201"/>
            <a:ext cx="7772400" cy="1523999"/>
          </a:xfrm>
        </p:spPr>
        <p:txBody>
          <a:bodyPr>
            <a:normAutofit/>
          </a:bodyPr>
          <a:lstStyle/>
          <a:p>
            <a:r>
              <a:rPr lang="ru-RU" sz="4000" b="1" dirty="0" smtClean="0">
                <a:latin typeface="Times New Roman" pitchFamily="18" charset="0"/>
                <a:cs typeface="Times New Roman" pitchFamily="18" charset="0"/>
              </a:rPr>
              <a:t>Командная работа и лидерство</a:t>
            </a:r>
            <a:endParaRPr lang="ru-RU" sz="4000" b="1" dirty="0"/>
          </a:p>
        </p:txBody>
      </p:sp>
      <p:sp>
        <p:nvSpPr>
          <p:cNvPr id="3" name="Подзаголовок 2"/>
          <p:cNvSpPr>
            <a:spLocks noGrp="1"/>
          </p:cNvSpPr>
          <p:nvPr>
            <p:ph type="subTitle" idx="1"/>
          </p:nvPr>
        </p:nvSpPr>
        <p:spPr>
          <a:xfrm>
            <a:off x="1371600" y="2209800"/>
            <a:ext cx="6400800" cy="3790968"/>
          </a:xfrm>
        </p:spPr>
        <p:txBody>
          <a:bodyPr>
            <a:normAutofit/>
          </a:bodyPr>
          <a:lstStyle/>
          <a:p>
            <a:endParaRPr lang="ru-RU" b="1" dirty="0" smtClean="0">
              <a:solidFill>
                <a:srgbClr val="C00000"/>
              </a:solidFill>
              <a:latin typeface="Times New Roman" pitchFamily="18" charset="0"/>
              <a:cs typeface="Times New Roman" pitchFamily="18" charset="0"/>
            </a:endParaRPr>
          </a:p>
          <a:p>
            <a:r>
              <a:rPr lang="ru-RU" b="1" dirty="0" smtClean="0">
                <a:solidFill>
                  <a:srgbClr val="C00000"/>
                </a:solidFill>
                <a:latin typeface="Times New Roman" pitchFamily="18" charset="0"/>
                <a:cs typeface="Times New Roman" pitchFamily="18" charset="0"/>
              </a:rPr>
              <a:t>Организация работы в команде Управление командой</a:t>
            </a:r>
          </a:p>
          <a:p>
            <a:r>
              <a:rPr lang="ru-RU" b="1" dirty="0" smtClean="0">
                <a:solidFill>
                  <a:schemeClr val="tx1"/>
                </a:solidFill>
                <a:latin typeface="Times New Roman" pitchFamily="18" charset="0"/>
                <a:cs typeface="Times New Roman" pitchFamily="18" charset="0"/>
              </a:rPr>
              <a:t>Лекция 10</a:t>
            </a:r>
          </a:p>
          <a:p>
            <a:endParaRPr lang="ru-RU" b="1" dirty="0" smtClean="0">
              <a:solidFill>
                <a:srgbClr val="C00000"/>
              </a:solidFill>
              <a:latin typeface="Times New Roman" pitchFamily="18" charset="0"/>
              <a:cs typeface="Times New Roman" pitchFamily="18" charset="0"/>
            </a:endParaRPr>
          </a:p>
          <a:p>
            <a:endParaRPr lang="ru-RU" dirty="0" smtClean="0">
              <a:solidFill>
                <a:srgbClr val="C00000"/>
              </a:solidFill>
              <a:latin typeface="Times New Roman" pitchFamily="18" charset="0"/>
              <a:cs typeface="Times New Roman" pitchFamily="18" charset="0"/>
            </a:endParaRPr>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2000"/>
          </a:xfrm>
        </p:spPr>
        <p:txBody>
          <a:bodyPr>
            <a:noAutofit/>
          </a:bodyPr>
          <a:lstStyle/>
          <a:p>
            <a:r>
              <a:rPr lang="ru-RU" sz="3200" b="1" dirty="0" smtClean="0">
                <a:solidFill>
                  <a:srgbClr val="C00000"/>
                </a:solidFill>
                <a:latin typeface="Times New Roman" pitchFamily="18" charset="0"/>
                <a:cs typeface="Times New Roman" pitchFamily="18" charset="0"/>
              </a:rPr>
              <a:t>Принципы работы в команде</a:t>
            </a:r>
            <a:endParaRPr lang="ru-RU" sz="3200" dirty="0"/>
          </a:p>
        </p:txBody>
      </p:sp>
      <p:sp>
        <p:nvSpPr>
          <p:cNvPr id="3" name="Прямоугольник 2"/>
          <p:cNvSpPr/>
          <p:nvPr/>
        </p:nvSpPr>
        <p:spPr>
          <a:xfrm>
            <a:off x="381000" y="685800"/>
            <a:ext cx="8382000" cy="6001643"/>
          </a:xfrm>
          <a:prstGeom prst="rect">
            <a:avLst/>
          </a:prstGeom>
        </p:spPr>
        <p:txBody>
          <a:bodyPr wrap="square">
            <a:spAutoFit/>
          </a:bodyPr>
          <a:lstStyle/>
          <a:p>
            <a:pPr lvl="0" algn="just" eaLnBrk="0" fontAlgn="base" hangingPunct="0">
              <a:spcBef>
                <a:spcPct val="0"/>
              </a:spcBef>
              <a:spcAft>
                <a:spcPct val="0"/>
              </a:spcAft>
            </a:pPr>
            <a:r>
              <a:rPr lang="ru-RU" sz="2400" dirty="0" smtClean="0">
                <a:latin typeface="Times New Roman" pitchFamily="18" charset="0"/>
                <a:ea typeface="Calibri" pitchFamily="34" charset="0"/>
                <a:cs typeface="Times New Roman" pitchFamily="18" charset="0"/>
              </a:rPr>
              <a:t>5. </a:t>
            </a:r>
            <a:r>
              <a:rPr lang="ru-RU" sz="2400" dirty="0" smtClean="0">
                <a:solidFill>
                  <a:srgbClr val="C00000"/>
                </a:solidFill>
                <a:latin typeface="Times New Roman" pitchFamily="18" charset="0"/>
                <a:ea typeface="Calibri" pitchFamily="34" charset="0"/>
                <a:cs typeface="Times New Roman" pitchFamily="18" charset="0"/>
              </a:rPr>
              <a:t>Достойная значимость (стимул) стимулирования команды за конечный результат. </a:t>
            </a:r>
            <a:r>
              <a:rPr lang="ru-RU" sz="2400" dirty="0" smtClean="0">
                <a:latin typeface="Times New Roman" pitchFamily="18" charset="0"/>
                <a:ea typeface="Calibri" pitchFamily="34" charset="0"/>
                <a:cs typeface="Times New Roman" pitchFamily="18" charset="0"/>
              </a:rPr>
              <a:t>Руководство должно обладать информацией о стимулах, значимых для кандидатов в члены команды. На основании этой информации составляется «фонд стимулирования». В качестве достойных стимулов могут выступать не только деньги, но другие способы поощрения, основанные на хобби, амбициях и предпочтениях кандидатов. Нередко общественное признание оказывается более ценным стимулом, чем материальная оплата. </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400" dirty="0" smtClean="0">
                <a:latin typeface="Times New Roman" pitchFamily="18" charset="0"/>
                <a:ea typeface="Calibri" pitchFamily="34" charset="0"/>
                <a:cs typeface="Times New Roman" pitchFamily="18" charset="0"/>
              </a:rPr>
              <a:t>6. </a:t>
            </a:r>
            <a:r>
              <a:rPr lang="ru-RU" sz="2400" dirty="0" smtClean="0">
                <a:solidFill>
                  <a:srgbClr val="C00000"/>
                </a:solidFill>
                <a:latin typeface="Times New Roman" pitchFamily="18" charset="0"/>
                <a:ea typeface="Calibri" pitchFamily="34" charset="0"/>
                <a:cs typeface="Times New Roman" pitchFamily="18" charset="0"/>
              </a:rPr>
              <a:t>Автономное самоуправление команды. </a:t>
            </a:r>
            <a:r>
              <a:rPr lang="ru-RU" sz="2400" dirty="0" smtClean="0">
                <a:latin typeface="Times New Roman" pitchFamily="18" charset="0"/>
                <a:ea typeface="Calibri" pitchFamily="34" charset="0"/>
                <a:cs typeface="Times New Roman" pitchFamily="18" charset="0"/>
              </a:rPr>
              <a:t>Деятельностью членов команды управляет ее руководитель (лидер), а не административное начальство организации. </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pPr>
            <a:r>
              <a:rPr lang="ru-RU" sz="2400" dirty="0" smtClean="0">
                <a:latin typeface="Times New Roman" pitchFamily="18" charset="0"/>
                <a:ea typeface="Calibri" pitchFamily="34" charset="0"/>
                <a:cs typeface="Times New Roman" pitchFamily="18" charset="0"/>
              </a:rPr>
              <a:t>7. </a:t>
            </a:r>
            <a:r>
              <a:rPr lang="ru-RU" sz="2400" dirty="0" smtClean="0">
                <a:solidFill>
                  <a:srgbClr val="C00000"/>
                </a:solidFill>
                <a:latin typeface="Times New Roman" pitchFamily="18" charset="0"/>
                <a:ea typeface="Calibri" pitchFamily="34" charset="0"/>
                <a:cs typeface="Times New Roman" pitchFamily="18" charset="0"/>
              </a:rPr>
              <a:t>Повышенная исполнительская дисциплина. </a:t>
            </a:r>
            <a:r>
              <a:rPr lang="ru-RU" sz="2400" dirty="0" smtClean="0">
                <a:latin typeface="Times New Roman" pitchFamily="18" charset="0"/>
                <a:ea typeface="Calibri" pitchFamily="34" charset="0"/>
                <a:cs typeface="Times New Roman" pitchFamily="18" charset="0"/>
              </a:rPr>
              <a:t>Каждый член команды отвечает за конечный общекомандный результат. Данный принцип добровольно принимается каждым членом команды.</a:t>
            </a:r>
            <a:endParaRPr lang="ru-RU" sz="2400"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2" name="Picture 2"/>
          <p:cNvPicPr>
            <a:picLocks noChangeAspect="1" noChangeArrowheads="1"/>
          </p:cNvPicPr>
          <p:nvPr/>
        </p:nvPicPr>
        <p:blipFill>
          <a:blip r:embed="rId2"/>
          <a:srcRect/>
          <a:stretch>
            <a:fillRect/>
          </a:stretch>
        </p:blipFill>
        <p:spPr bwMode="auto">
          <a:xfrm>
            <a:off x="0" y="138746"/>
            <a:ext cx="9144000" cy="6290650"/>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p:cNvPicPr>
            <a:picLocks noChangeAspect="1" noChangeArrowheads="1"/>
          </p:cNvPicPr>
          <p:nvPr/>
        </p:nvPicPr>
        <p:blipFill>
          <a:blip r:embed="rId2"/>
          <a:srcRect/>
          <a:stretch>
            <a:fillRect/>
          </a:stretch>
        </p:blipFill>
        <p:spPr bwMode="auto">
          <a:xfrm>
            <a:off x="214281" y="292954"/>
            <a:ext cx="8824745" cy="6350756"/>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p:cNvPicPr>
            <a:picLocks noChangeAspect="1" noChangeArrowheads="1"/>
          </p:cNvPicPr>
          <p:nvPr/>
        </p:nvPicPr>
        <p:blipFill>
          <a:blip r:embed="rId2"/>
          <a:srcRect/>
          <a:stretch>
            <a:fillRect/>
          </a:stretch>
        </p:blipFill>
        <p:spPr bwMode="auto">
          <a:xfrm>
            <a:off x="214282" y="138746"/>
            <a:ext cx="8929718" cy="64263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2"/>
          <a:srcRect/>
          <a:stretch>
            <a:fillRect/>
          </a:stretch>
        </p:blipFill>
        <p:spPr bwMode="auto">
          <a:xfrm>
            <a:off x="214282" y="138746"/>
            <a:ext cx="8929718" cy="6362088"/>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p:cNvPicPr>
            <a:picLocks noChangeAspect="1" noChangeArrowheads="1"/>
          </p:cNvPicPr>
          <p:nvPr/>
        </p:nvPicPr>
        <p:blipFill>
          <a:blip r:embed="rId2"/>
          <a:srcRect/>
          <a:stretch>
            <a:fillRect/>
          </a:stretch>
        </p:blipFill>
        <p:spPr bwMode="auto">
          <a:xfrm>
            <a:off x="1276350" y="1057275"/>
            <a:ext cx="6591300" cy="4743450"/>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2"/>
          <a:srcRect/>
          <a:stretch>
            <a:fillRect/>
          </a:stretch>
        </p:blipFill>
        <p:spPr bwMode="auto">
          <a:xfrm>
            <a:off x="0" y="292954"/>
            <a:ext cx="8929718" cy="6350756"/>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2"/>
          <a:srcRect/>
          <a:stretch>
            <a:fillRect/>
          </a:stretch>
        </p:blipFill>
        <p:spPr bwMode="auto">
          <a:xfrm>
            <a:off x="214282" y="138746"/>
            <a:ext cx="8929718" cy="6719254"/>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2"/>
          <p:cNvPicPr>
            <a:picLocks noChangeAspect="1" noChangeArrowheads="1"/>
          </p:cNvPicPr>
          <p:nvPr/>
        </p:nvPicPr>
        <p:blipFill>
          <a:blip r:embed="rId2"/>
          <a:srcRect/>
          <a:stretch>
            <a:fillRect/>
          </a:stretch>
        </p:blipFill>
        <p:spPr bwMode="auto">
          <a:xfrm>
            <a:off x="0" y="138746"/>
            <a:ext cx="8858280" cy="6433526"/>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noChangeArrowheads="1"/>
          </p:cNvPicPr>
          <p:nvPr/>
        </p:nvPicPr>
        <p:blipFill>
          <a:blip r:embed="rId2"/>
          <a:srcRect/>
          <a:stretch>
            <a:fillRect/>
          </a:stretch>
        </p:blipFill>
        <p:spPr bwMode="auto">
          <a:xfrm>
            <a:off x="0" y="357166"/>
            <a:ext cx="9144000" cy="6500833"/>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762000"/>
            <a:ext cx="8291264" cy="533400"/>
          </a:xfrm>
        </p:spPr>
        <p:txBody>
          <a:bodyPr>
            <a:normAutofit fontScale="90000"/>
          </a:bodyPr>
          <a:lstStyle/>
          <a:p>
            <a:r>
              <a:rPr lang="ru-RU" sz="3600" b="1" dirty="0" smtClean="0">
                <a:solidFill>
                  <a:srgbClr val="C00000"/>
                </a:solidFill>
                <a:latin typeface="Times New Roman" pitchFamily="18" charset="0"/>
                <a:cs typeface="Times New Roman" pitchFamily="18" charset="0"/>
              </a:rPr>
              <a:t>Организация работы в команде Управление командой</a:t>
            </a:r>
            <a:br>
              <a:rPr lang="ru-RU" sz="3600" b="1" dirty="0" smtClean="0">
                <a:solidFill>
                  <a:srgbClr val="C00000"/>
                </a:solidFill>
                <a:latin typeface="Times New Roman" pitchFamily="18" charset="0"/>
                <a:cs typeface="Times New Roman" pitchFamily="18" charset="0"/>
              </a:rPr>
            </a:br>
            <a:endParaRPr lang="ru-RU" sz="3600" dirty="0">
              <a:solidFill>
                <a:srgbClr val="C0000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609600" y="1752600"/>
            <a:ext cx="8282880" cy="2012859"/>
          </a:xfrm>
          <a:prstGeom prst="rect">
            <a:avLst/>
          </a:prstGeom>
        </p:spPr>
        <p:txBody>
          <a:bodyPr wrap="square">
            <a:spAutoFit/>
          </a:bodyPr>
          <a:lstStyle/>
          <a:p>
            <a:pPr algn="just"/>
            <a:r>
              <a:rPr lang="ru-RU" sz="2400" dirty="0" smtClean="0"/>
              <a:t>1</a:t>
            </a:r>
            <a:r>
              <a:rPr lang="ru-RU" sz="3200" dirty="0" smtClean="0">
                <a:latin typeface="Times New Roman" pitchFamily="18" charset="0"/>
                <a:cs typeface="Times New Roman" pitchFamily="18" charset="0"/>
              </a:rPr>
              <a:t>. Планирование деятельности команды. </a:t>
            </a:r>
          </a:p>
          <a:p>
            <a:pPr algn="just"/>
            <a:r>
              <a:rPr lang="ru-RU" sz="3200" dirty="0" smtClean="0">
                <a:latin typeface="Times New Roman" pitchFamily="18" charset="0"/>
                <a:cs typeface="Times New Roman" pitchFamily="18" charset="0"/>
              </a:rPr>
              <a:t>2. Цели совместной деятельности. </a:t>
            </a:r>
          </a:p>
          <a:p>
            <a:pPr algn="just"/>
            <a:r>
              <a:rPr lang="ru-RU" sz="3200" dirty="0" smtClean="0">
                <a:latin typeface="Times New Roman" pitchFamily="18" charset="0"/>
                <a:cs typeface="Times New Roman" pitchFamily="18" charset="0"/>
              </a:rPr>
              <a:t>3. Принципы работы в команде. </a:t>
            </a:r>
          </a:p>
          <a:p>
            <a:pPr marL="457200" lvl="0" indent="-457200">
              <a:spcBef>
                <a:spcPct val="20000"/>
              </a:spcBef>
              <a:buFontTx/>
              <a:buAutoNum type="arabicPeriod"/>
            </a:pPr>
            <a:endParaRPr lang="ru-RU" sz="2400" b="1" dirty="0">
              <a:solidFill>
                <a:prstClr val="black"/>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4820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Picture 2"/>
          <p:cNvPicPr>
            <a:picLocks noChangeAspect="1" noChangeArrowheads="1"/>
          </p:cNvPicPr>
          <p:nvPr/>
        </p:nvPicPr>
        <p:blipFill>
          <a:blip r:embed="rId2"/>
          <a:srcRect/>
          <a:stretch>
            <a:fillRect/>
          </a:stretch>
        </p:blipFill>
        <p:spPr bwMode="auto">
          <a:xfrm>
            <a:off x="0" y="138746"/>
            <a:ext cx="9144000" cy="671925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a:blip r:embed="rId2" cstate="print"/>
          <a:srcRect/>
          <a:stretch>
            <a:fillRect/>
          </a:stretch>
        </p:blipFill>
        <p:spPr bwMode="auto">
          <a:xfrm>
            <a:off x="571472" y="447186"/>
            <a:ext cx="8143932" cy="605364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685800" y="609600"/>
          <a:ext cx="8077200" cy="4541520"/>
        </p:xfrm>
        <a:graphic>
          <a:graphicData uri="http://schemas.openxmlformats.org/drawingml/2006/table">
            <a:tbl>
              <a:tblPr firstRow="1" bandRow="1">
                <a:tableStyleId>{5C22544A-7EE6-4342-B048-85BDC9FD1C3A}</a:tableStyleId>
              </a:tblPr>
              <a:tblGrid>
                <a:gridCol w="8077200"/>
              </a:tblGrid>
              <a:tr h="762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3200" b="1" i="0" u="none" strike="noStrike" cap="none" normalizeH="0" baseline="0" dirty="0" smtClean="0">
                          <a:ln>
                            <a:noFill/>
                          </a:ln>
                          <a:solidFill>
                            <a:schemeClr val="bg1"/>
                          </a:solidFill>
                          <a:effectLst/>
                          <a:latin typeface="Times New Roman" pitchFamily="18" charset="0"/>
                          <a:ea typeface="Calibri" pitchFamily="34" charset="0"/>
                          <a:cs typeface="Times New Roman" pitchFamily="18" charset="0"/>
                        </a:rPr>
                        <a:t>Планирование деятельности команды </a:t>
                      </a:r>
                    </a:p>
                  </a:txBody>
                  <a:tcPr/>
                </a:tc>
              </a:tr>
              <a:tr h="755615">
                <a:tc>
                  <a:txBody>
                    <a:bodyPr/>
                    <a:lstStyle/>
                    <a:p>
                      <a:pPr algn="just"/>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Для того чтобы действовать продуктивно, члены команды должны уметь следующее: </a:t>
                      </a:r>
                      <a:endParaRPr lang="ru-RU" sz="2800" dirty="0">
                        <a:latin typeface="Times New Roman" pitchFamily="18" charset="0"/>
                        <a:cs typeface="Times New Roman" pitchFamily="18" charset="0"/>
                      </a:endParaRPr>
                    </a:p>
                  </a:txBody>
                  <a:tcPr/>
                </a:tc>
              </a:tr>
              <a:tr h="755615">
                <a:tc>
                  <a:txBody>
                    <a:bodyPr/>
                    <a:lstStyle/>
                    <a:p>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1. организовывать и координировать все работы в команде; </a:t>
                      </a:r>
                      <a:endParaRPr lang="ru-RU" sz="2800" dirty="0">
                        <a:latin typeface="Times New Roman" pitchFamily="18" charset="0"/>
                        <a:cs typeface="Times New Roman" pitchFamily="18" charset="0"/>
                      </a:endParaRPr>
                    </a:p>
                  </a:txBody>
                  <a:tcPr/>
                </a:tc>
              </a:tr>
              <a:tr h="476938">
                <a:tc>
                  <a:txBody>
                    <a:bodyPr/>
                    <a:lstStyle/>
                    <a:p>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2. планировать свою деятельность и осуществлять контроль за исполнением заданий; </a:t>
                      </a:r>
                      <a:endParaRPr lang="ru-RU" sz="2800" dirty="0">
                        <a:latin typeface="Times New Roman" pitchFamily="18" charset="0"/>
                        <a:cs typeface="Times New Roman" pitchFamily="18" charset="0"/>
                      </a:endParaRPr>
                    </a:p>
                  </a:txBody>
                  <a:tcPr/>
                </a:tc>
              </a:tr>
              <a:tr h="755615">
                <a:tc>
                  <a:txBody>
                    <a:bodyPr/>
                    <a:lstStyle/>
                    <a:p>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3. обеспечивать взаимодействие с другими командами, службами или внешними партнерами. </a:t>
                      </a:r>
                      <a:endParaRPr lang="ru-RU" sz="2800" dirty="0">
                        <a:latin typeface="Times New Roman" pitchFamily="18" charset="0"/>
                        <a:cs typeface="Times New Roman" pitchFamily="18"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381000" y="762000"/>
            <a:ext cx="83820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Важное условие продуктивной деятельности команды – </a:t>
            </a:r>
            <a:r>
              <a:rPr kumimoji="0" lang="ru-RU" sz="28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1. </a:t>
            </a:r>
            <a:r>
              <a:rPr kumimoji="0" lang="ru-RU"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организация и координация работы. </a:t>
            </a: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Для реализации данного условия необходимо: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организовать работу по выполнению командой задания;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координировать работу членов команды;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a:t>
            </a:r>
            <a:r>
              <a:rPr kumimoji="0" lang="ru-RU" sz="2800" b="0" i="0" u="none" strike="noStrike" cap="none" normalizeH="0" dirty="0" smtClean="0">
                <a:ln>
                  <a:noFill/>
                </a:ln>
                <a:solidFill>
                  <a:srgbClr val="000000"/>
                </a:solidFill>
                <a:effectLst/>
                <a:latin typeface="Times New Roman" pitchFamily="18" charset="0"/>
                <a:ea typeface="Calibri" pitchFamily="34" charset="0"/>
                <a:cs typeface="Times New Roman" pitchFamily="18" charset="0"/>
              </a:rPr>
              <a:t> </a:t>
            </a: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обеспечивать взаимодействие с другими командами, службами или внешними партнерами.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533400" y="609600"/>
            <a:ext cx="8229600" cy="38164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Организация работы в команде включает:</a:t>
            </a:r>
            <a:r>
              <a:rPr kumimoji="0" lang="ru-RU" sz="28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8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мотивацию деятельности всех ее членов;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рациональную расстановку и распределение работ между членами команды;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8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−обеспечение условий, средств, материалов и ресурсов, необходимых для текущей работы команды. </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 y="0"/>
            <a:ext cx="9143999" cy="64017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2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Планирование деятельности команды.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ru-RU" sz="20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Планирование </a:t>
            </a: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это процесс создания комплекса согласованных между собой действий, позволяющих команде реализовывать поставленные задачи и достичь намеченных целей. Планирование не является прерогативой только лидера команды или руководителя организации. Каждый член команды составляет текущий план распределения своего рабочего времени по осуществлению закрепленных за ним позиций общего плана.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Планирование включает следующие процедуры </a:t>
            </a: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(выполняемые одновременно или в течение некоторого времени):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определение стратегических и оперативных целей («Куда двигаться?»); </a:t>
            </a:r>
          </a:p>
          <a:p>
            <a:pPr lvl="0" algn="just" fontAlgn="base">
              <a:spcBef>
                <a:spcPct val="0"/>
              </a:spcBef>
              <a:spcAft>
                <a:spcPct val="0"/>
              </a:spcAft>
            </a:pPr>
            <a:r>
              <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определение стратегии развития («Как двигаться?»); </a:t>
            </a:r>
          </a:p>
          <a:p>
            <a:pPr lvl="0" algn="just" fontAlgn="base">
              <a:spcBef>
                <a:spcPct val="0"/>
              </a:spcBef>
              <a:spcAft>
                <a:spcPct val="0"/>
              </a:spcAft>
            </a:pPr>
            <a:r>
              <a:rPr lang="ru-RU" sz="2000" dirty="0" smtClean="0">
                <a:latin typeface="Times New Roman" pitchFamily="18" charset="0"/>
                <a:ea typeface="Calibri" pitchFamily="34" charset="0"/>
                <a:cs typeface="Times New Roman" pitchFamily="18" charset="0"/>
              </a:rPr>
              <a:t>− составление долгосрочного плана достижения стратегических целей («Каким образом достичь результата?»); </a:t>
            </a:r>
            <a:endParaRPr lang="ru-RU" sz="2000" dirty="0" smtClean="0">
              <a:latin typeface="Arial" pitchFamily="34" charset="0"/>
              <a:cs typeface="Arial" pitchFamily="34" charset="0"/>
            </a:endParaRPr>
          </a:p>
          <a:p>
            <a:pPr lvl="0" algn="just" eaLnBrk="0" fontAlgn="base" hangingPunct="0">
              <a:spcBef>
                <a:spcPct val="0"/>
              </a:spcBef>
              <a:spcAft>
                <a:spcPct val="0"/>
              </a:spcAft>
            </a:pPr>
            <a:r>
              <a:rPr lang="ru-RU" sz="2000" dirty="0" smtClean="0">
                <a:latin typeface="Times New Roman" pitchFamily="18" charset="0"/>
                <a:ea typeface="Calibri" pitchFamily="34" charset="0"/>
                <a:cs typeface="Times New Roman" pitchFamily="18" charset="0"/>
              </a:rPr>
              <a:t>− оперативное календарное планирование («Каким конкретным способом решать задачи?»); </a:t>
            </a:r>
            <a:endParaRPr lang="ru-RU" sz="2000" dirty="0" smtClean="0">
              <a:latin typeface="Arial" pitchFamily="34" charset="0"/>
              <a:cs typeface="Arial" pitchFamily="34" charset="0"/>
            </a:endParaRPr>
          </a:p>
          <a:p>
            <a:pPr lvl="0" algn="just" eaLnBrk="0" fontAlgn="base" hangingPunct="0">
              <a:spcBef>
                <a:spcPct val="0"/>
              </a:spcBef>
              <a:spcAft>
                <a:spcPct val="0"/>
              </a:spcAft>
            </a:pPr>
            <a:r>
              <a:rPr lang="ru-RU" sz="2000" dirty="0" smtClean="0">
                <a:latin typeface="Times New Roman" pitchFamily="18" charset="0"/>
                <a:ea typeface="Calibri" pitchFamily="34" charset="0"/>
                <a:cs typeface="Times New Roman" pitchFamily="18" charset="0"/>
              </a:rPr>
              <a:t>− организация отчетности по установленным плановым позициям («Как себя проконтролировать, чтобы не сбиться с пути?»). </a:t>
            </a:r>
            <a:endParaRPr lang="ru-RU" sz="20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0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0" y="0"/>
            <a:ext cx="9144000" cy="57861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Этапы планирования. </a:t>
            </a:r>
            <a:endParaRPr kumimoji="0" lang="ru-RU" sz="2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b="1" i="0" u="none" strike="noStrike" cap="none" normalizeH="0" baseline="0" dirty="0" err="1" smtClean="0">
                <a:ln>
                  <a:noFill/>
                </a:ln>
                <a:solidFill>
                  <a:srgbClr val="C00000"/>
                </a:solidFill>
                <a:effectLst/>
                <a:latin typeface="Times New Roman" pitchFamily="18" charset="0"/>
                <a:ea typeface="Calibri" pitchFamily="34" charset="0"/>
                <a:cs typeface="Times New Roman" pitchFamily="18" charset="0"/>
              </a:rPr>
              <a:t>Целеполагание</a:t>
            </a:r>
            <a:r>
              <a:rPr kumimoji="0" lang="ru-RU"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Цель – есть форма представления результата. Формулировка цели должна раскрыть этот ожидаемый результат. Формулировка цели-результата – это самый важный этап планирования, так как в процессе формулирования цели-результата члены команды прорабатывают схему его достижения, т. е. содержательную часть самого плана.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Определение направлений достижения намеченной цели </a:t>
            </a:r>
            <a:r>
              <a:rPr kumimoji="0" lang="ru-RU"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(разработка стратегии и тактики)</a:t>
            </a: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 зависимости от того, какие результаты должны быть достигнуты, конечная цель может быть разбита на несколько задач. Назначение этой процедуры планирования – составление набора различных вариантов выполнения поставленных задач.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Для того чтобы составить набор вариантов, необходимо проанализировать: </a:t>
            </a:r>
            <a:endParaRPr kumimoji="0" lang="ru-RU"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фактические и ожидаемые ресурсы команды;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реальные социально-экономические условия и конъюнктуру;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поведение внешних партнеров и руководящих органов;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уровень подготовки членов команды. Затем из всех существующих вариантов выбирается один-два рациональных варианта, удовлетворяющие следующим требованиям: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достаточные собственные ресурсы команды;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достаточная реальность выполнения в планируемые сроки (на уровне прогнозируемого развития внешней и внутренней ситуации);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допустимый уровень потерь при выполнении выбранного варианта действии (оценка рисков).</a:t>
            </a:r>
            <a:r>
              <a:rPr kumimoji="0" lang="ru-RU"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2000"/>
          </a:xfrm>
        </p:spPr>
        <p:txBody>
          <a:bodyPr>
            <a:normAutofit fontScale="90000"/>
          </a:bodyPr>
          <a:lstStyle/>
          <a:p>
            <a:r>
              <a:rPr lang="ru-RU" b="1" dirty="0" smtClean="0">
                <a:solidFill>
                  <a:srgbClr val="C00000"/>
                </a:solidFill>
                <a:latin typeface="Times New Roman" pitchFamily="18" charset="0"/>
                <a:cs typeface="Times New Roman" pitchFamily="18" charset="0"/>
              </a:rPr>
              <a:t/>
            </a:r>
            <a:br>
              <a:rPr lang="ru-RU" b="1" dirty="0" smtClean="0">
                <a:solidFill>
                  <a:srgbClr val="C00000"/>
                </a:solidFill>
                <a:latin typeface="Times New Roman" pitchFamily="18" charset="0"/>
                <a:cs typeface="Times New Roman" pitchFamily="18" charset="0"/>
              </a:rPr>
            </a:br>
            <a:r>
              <a:rPr lang="ru-RU" sz="3600" b="1" dirty="0" smtClean="0">
                <a:solidFill>
                  <a:srgbClr val="C00000"/>
                </a:solidFill>
                <a:latin typeface="Times New Roman" pitchFamily="18" charset="0"/>
                <a:cs typeface="Times New Roman" pitchFamily="18" charset="0"/>
              </a:rPr>
              <a:t>Принципы </a:t>
            </a:r>
            <a:r>
              <a:rPr lang="ru-RU" sz="3600" b="1" dirty="0" smtClean="0">
                <a:solidFill>
                  <a:srgbClr val="C00000"/>
                </a:solidFill>
                <a:latin typeface="Times New Roman" pitchFamily="18" charset="0"/>
                <a:cs typeface="Times New Roman" pitchFamily="18" charset="0"/>
              </a:rPr>
              <a:t>работы в команде </a:t>
            </a:r>
            <a:r>
              <a:rPr lang="ru-RU" dirty="0" smtClean="0">
                <a:solidFill>
                  <a:srgbClr val="C00000"/>
                </a:solidFill>
                <a:latin typeface="Times New Roman" pitchFamily="18" charset="0"/>
                <a:cs typeface="Times New Roman" pitchFamily="18" charset="0"/>
              </a:rPr>
              <a:t/>
            </a:r>
            <a:br>
              <a:rPr lang="ru-RU" dirty="0" smtClean="0">
                <a:solidFill>
                  <a:srgbClr val="C00000"/>
                </a:solidFill>
                <a:latin typeface="Times New Roman" pitchFamily="18" charset="0"/>
                <a:cs typeface="Times New Roman" pitchFamily="18" charset="0"/>
              </a:rPr>
            </a:br>
            <a:endParaRPr lang="ru-RU" dirty="0">
              <a:solidFill>
                <a:srgbClr val="C00000"/>
              </a:solidFill>
              <a:latin typeface="Times New Roman" pitchFamily="18" charset="0"/>
              <a:cs typeface="Times New Roman" pitchFamily="18" charset="0"/>
            </a:endParaRPr>
          </a:p>
        </p:txBody>
      </p:sp>
      <p:sp>
        <p:nvSpPr>
          <p:cNvPr id="54273" name="Rectangle 1"/>
          <p:cNvSpPr>
            <a:spLocks noChangeArrowheads="1"/>
          </p:cNvSpPr>
          <p:nvPr/>
        </p:nvSpPr>
        <p:spPr bwMode="auto">
          <a:xfrm>
            <a:off x="0" y="762000"/>
            <a:ext cx="8915400" cy="61540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a:t>
            </a:r>
            <a:r>
              <a:rPr kumimoji="0" lang="ru-RU" sz="2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Добровольность вхождения в команду. </a:t>
            </a:r>
            <a:r>
              <a:rPr kumimoji="0" lang="ru-RU" sz="2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 </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В состав команды может быть включен только тот кандидат, кто добровольно изъявил готовность войти в состав команды на основе осведомленности и понимания всех условий ее деятельности.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kumimoji="0" lang="ru-RU" sz="2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Коллективное исполнение работы. </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Каждый член команды выполняет ту часть общего задания, которую ему поручила команда, а не ту, что он обычно исполнял по заданию административного </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начальства.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kumimoji="0" lang="ru-RU" sz="2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Коллективная ответственность</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Вся команда теряет в доверии, стимулировании, в общественном признании, если задание не выполнено по вине любого из членов команды.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kumimoji="0" lang="ru-RU" sz="24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Ориентированность оплаты труда на конечный результат </a:t>
            </a:r>
            <a:r>
              <a:rPr kumimoji="0" lang="ru-RU"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общекомандной работы. Все члены команды, независимо от занимаемых должностей, «приобретают», если команда в целом работала эффективно, и «теряют», если команда не достигла результата.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930</TotalTime>
  <Words>746</Words>
  <Application>Microsoft Office PowerPoint</Application>
  <PresentationFormat>Экран (4:3)</PresentationFormat>
  <Paragraphs>52</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Командная работа и лидерство</vt:lpstr>
      <vt:lpstr>Организация работы в команде Управление командой </vt:lpstr>
      <vt:lpstr>Слайд 3</vt:lpstr>
      <vt:lpstr>Слайд 4</vt:lpstr>
      <vt:lpstr>Слайд 5</vt:lpstr>
      <vt:lpstr>Слайд 6</vt:lpstr>
      <vt:lpstr>Слайд 7</vt:lpstr>
      <vt:lpstr>Слайд 8</vt:lpstr>
      <vt:lpstr> Принципы работы в команде  </vt:lpstr>
      <vt:lpstr>Принципы работы в команде</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Командная работа и лидерство</dc:title>
  <dc:creator>Админ</dc:creator>
  <cp:lastModifiedBy>Админ</cp:lastModifiedBy>
  <cp:revision>101</cp:revision>
  <dcterms:created xsi:type="dcterms:W3CDTF">2024-10-14T13:04:18Z</dcterms:created>
  <dcterms:modified xsi:type="dcterms:W3CDTF">2024-12-04T10:59:13Z</dcterms:modified>
</cp:coreProperties>
</file>