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58" r:id="rId4"/>
    <p:sldId id="261" r:id="rId5"/>
    <p:sldId id="260" r:id="rId6"/>
    <p:sldId id="274" r:id="rId7"/>
    <p:sldId id="275" r:id="rId8"/>
    <p:sldId id="276" r:id="rId9"/>
    <p:sldId id="277" r:id="rId10"/>
    <p:sldId id="281" r:id="rId11"/>
    <p:sldId id="285" r:id="rId12"/>
    <p:sldId id="282" r:id="rId13"/>
    <p:sldId id="278" r:id="rId14"/>
    <p:sldId id="284" r:id="rId15"/>
    <p:sldId id="279" r:id="rId16"/>
    <p:sldId id="283" r:id="rId17"/>
    <p:sldId id="280" r:id="rId18"/>
    <p:sldId id="286" r:id="rId19"/>
    <p:sldId id="287" r:id="rId20"/>
    <p:sldId id="289" r:id="rId21"/>
    <p:sldId id="288" r:id="rId22"/>
    <p:sldId id="290" r:id="rId23"/>
    <p:sldId id="291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«Гражданская позиция как интегративное качество личности»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Лекция 1 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457200"/>
            <a:ext cx="80772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304800"/>
          <a:ext cx="7924800" cy="6469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4800"/>
              </a:tblGrid>
              <a:tr h="762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Понятие гражданского общества</a:t>
                      </a:r>
                      <a:endParaRPr lang="ru-RU" sz="2800" kern="1200" dirty="0" smtClean="0">
                        <a:solidFill>
                          <a:schemeClr val="bg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2631323">
                <a:tc>
                  <a:txBody>
                    <a:bodyPr/>
                    <a:lstStyle/>
                    <a:p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Гражданское общество это сфера общественной жизни не регулируемая государством и развивающаяся на добровольной основе с целью удовлетворения </a:t>
                      </a:r>
                      <a:r>
                        <a:rPr lang="ru-RU" sz="2400" b="1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социокультурных</a:t>
                      </a:r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 материальных потребностей индивидов и коллективов.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485068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гражданского общества: </a:t>
                      </a:r>
                      <a:endParaRPr lang="ru-RU" sz="24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 хозяйственные;  экономические;  семейно-родственные;  этнические;  религиозные;  правовые отношения;  мораль;  не опосредованные государством политические отношения между индивидами как первичными субъектами власти, партиями, группами интересов и т. д.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8506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609600"/>
            <a:ext cx="76961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avatars.mds.yandex.net/i?id=5b836ba28d02d592e242a9965129eba181a35f10-5219228-images-thumbs&amp;n=1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304800"/>
            <a:ext cx="6629400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457200"/>
            <a:ext cx="6015037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6096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33400"/>
            <a:ext cx="7010399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1787" y="149585"/>
            <a:ext cx="5940425" cy="6558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533400"/>
          <a:ext cx="7848600" cy="571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48600"/>
              </a:tblGrid>
              <a:tr h="1345684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Формы выражения гражданской позиции (многообразны)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38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Созидательная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38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Бунтарская (протестная)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38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Конформистская (потребительская)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06388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Пассивная, пассивно-равнодушная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43764">
                <a:tc>
                  <a:txBody>
                    <a:bodyPr/>
                    <a:lstStyle/>
                    <a:p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Антигражданская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позиция </a:t>
                      </a:r>
                      <a:r>
                        <a:rPr lang="ru-RU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осозноваемое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 индивидом безнравственное отчуждение от жизни социума и государства, неприятие общепринятых гражданских ценностей, идеалов, форм общественной жизни.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57200" y="685800"/>
          <a:ext cx="8305800" cy="541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05800"/>
              </a:tblGrid>
              <a:tr h="3530922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       Активная гражданская </a:t>
                      </a:r>
                      <a:r>
                        <a:rPr lang="ru-RU" sz="2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позиция-осмысленное</a:t>
                      </a:r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участие человека в жизни социума, которое отражает  его осознанные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реальные действия по отношению к окружающим в личностном и общественном плане, направленные на осуществление общественных ценностей при адекватном соотношении личностных и социальных интересов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79278">
                <a:tc>
                  <a:txBody>
                    <a:bodyPr/>
                    <a:lstStyle/>
                    <a:p>
                      <a:pPr algn="l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     Под активностью подразумевается  пропорциональное сочетание трудовой</a:t>
                      </a:r>
                      <a:r>
                        <a:rPr lang="ru-RU" sz="2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общественно-политической деятельности.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Гражданская позиция как интегративное качество личности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135563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Теоретические основы понятия гражданской позиции.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Социальная структура общества.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Социальные институты.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Предпосылки гражданского общества.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Понятие гражданского общества.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Определение  гражданской позиции.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Структурные элементы гражданской позицией.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Формы выражения гражданской позиции.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Активная гражданская позиция: социальная активность, гражданское самосознание, гражданские качества.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866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838199"/>
          <a:ext cx="6629400" cy="342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29400"/>
              </a:tblGrid>
              <a:tr h="1128839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Виды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активной гражданской позиции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041">
                <a:tc>
                  <a:txBody>
                    <a:bodyPr/>
                    <a:lstStyle/>
                    <a:p>
                      <a:pPr algn="ctr"/>
                      <a:r>
                        <a:rPr lang="ru-RU" sz="2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Социальная активность 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04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Гражданское самосознание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19041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Гражданские качества</a:t>
                      </a:r>
                      <a:endParaRPr lang="ru-RU" sz="2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30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28600" y="0"/>
          <a:ext cx="8763000" cy="6366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63000"/>
              </a:tblGrid>
              <a:tr h="467546">
                <a:tc>
                  <a:txBody>
                    <a:bodyPr/>
                    <a:lstStyle/>
                    <a:p>
                      <a:pPr algn="ctr"/>
                      <a:r>
                        <a:rPr lang="ru-RU" sz="24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Социальная активность </a:t>
                      </a:r>
                      <a:endParaRPr lang="ru-RU" sz="24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89854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Социальная активность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это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итегративное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качество и самостоятельная,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инициативная, целенаправленная деятельность личности, направленные на осознанное взаимодействие с социальной средой, осуществляющееся в процессе внутренней (психической) и внешней (практической) деятельности по преобразованию себя и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социокультурной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среды в соответствии с интересами общества.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600200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Социальная активность проявляется в способности субъекта осознанно относиться к тому, что и как он делает, что и как познает. В итоге осуществляется выход за пределы требуемого, возникают инициирующие действия, направленные на оптимальное решение задачи или ее постановку. Человек как бы «включает» свой личностный смысл в то, что ему предлагается делать.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63023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социальной активности</a:t>
                      </a:r>
                      <a:r>
                        <a:rPr lang="ru-RU" sz="1800" b="1" i="0" u="none" strike="noStrike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базируется на четырёх компонентах :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отношение человека к совокупности окружающих объектов материального мира,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отношение человека к другим людям, группы и социуму в целом,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отношение к событиям и явлениям,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отношение к самому себе</a:t>
                      </a:r>
                    </a:p>
                  </a:txBody>
                  <a:tcPr/>
                </a:tc>
              </a:tr>
              <a:tr h="690824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Три основных вида социальной активности: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трудовая, общественно-политическая и познавательно-творческая. </a:t>
                      </a:r>
                    </a:p>
                  </a:txBody>
                  <a:tcPr/>
                </a:tc>
              </a:tr>
              <a:tr h="654564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Формы социальной активности относят: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политическая активность,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культурная активность,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гражданскую активность,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деловую активность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113052"/>
          <a:ext cx="9144000" cy="69114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884146">
                <a:tc>
                  <a:txBody>
                    <a:bodyPr/>
                    <a:lstStyle/>
                    <a:p>
                      <a:r>
                        <a:rPr lang="ru-RU" sz="18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Гражданское самосознание — это формирование высоких нравственных, морально-психологических качеств, среди которых особое значение имеют патриотизм, гражданственность, ответственность за судьбу Отечества.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47395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Гражданское самосознание может быть определено как сложно структурированная,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развернутая во времени и пространстве, система психических процессов, выражающаяся в осознании себя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общественно-культурной системе и включающая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представления и оценочные суждения относительно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общества. Это осознание личностью себя в обществе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как субъекта самостоятельной деятельности, целостная оценка своей роли, целей, интересов, идеалов и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мотивов поведения.</a:t>
                      </a:r>
                    </a:p>
                  </a:txBody>
                  <a:tcPr/>
                </a:tc>
              </a:tr>
              <a:tr h="884146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во-первых, гражданское самосознание необходимо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рассматривать как процесс развития самосознания,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личности который зависит от уровня активности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человека; </a:t>
                      </a:r>
                    </a:p>
                  </a:txBody>
                  <a:tcPr/>
                </a:tc>
              </a:tr>
              <a:tr h="957825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во-вторых, как усвоение индивидом социальных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норм, преобразования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социального опыта в собственные социально-ориентированные установки,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ценности, принятие общественной задачи;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ru-RU" sz="1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84146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в-третьих, как самореализация субъекта как гражданина, которая обуславливается процессами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саморегуляции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самоконтроля, а также влиянием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стиля жизни, жизненного опыта;</a:t>
                      </a:r>
                    </a:p>
                  </a:txBody>
                  <a:tcPr/>
                </a:tc>
              </a:tr>
              <a:tr h="1414633">
                <a:tc>
                  <a:txBody>
                    <a:bodyPr/>
                    <a:lstStyle/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в-четвертых, процесс формирования гражданского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самосознания характеризует и отражает форму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гражданской активности, которая рассматривается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соответствие с деятельностью и выступает как</a:t>
                      </a:r>
                      <a:r>
                        <a:rPr lang="ru-RU" sz="1800" b="0" i="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условие становления личности и ее собственного</a:t>
                      </a:r>
                    </a:p>
                    <a:p>
                      <a:r>
                        <a:rPr lang="ru-RU" sz="18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движения.</a:t>
                      </a:r>
                    </a:p>
                    <a:p>
                      <a:endParaRPr lang="ru-RU" sz="18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09600" y="259930"/>
          <a:ext cx="8229600" cy="6059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0"/>
              </a:tblGrid>
              <a:tr h="42891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300438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Гражданские качества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— это качества личности, характеризующие её способность к активному проявлению своей гражданской позиции через социально значимую, практико-ориентированную деятельность. </a:t>
                      </a:r>
                      <a:r>
                        <a:rPr lang="ru-RU" sz="2000" b="0" i="0" u="none" strike="noStrike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</a:t>
                      </a:r>
                      <a:endParaRPr lang="ru-RU" sz="2000" b="0" i="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Некоторые гражданские качества:</a:t>
                      </a:r>
                    </a:p>
                  </a:txBody>
                  <a:tcPr/>
                </a:tc>
              </a:tr>
              <a:tr h="6015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Патриотизм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Любовь к Родине, готовность встать на её защиту. </a:t>
                      </a:r>
                    </a:p>
                  </a:txBody>
                  <a:tcPr/>
                </a:tc>
              </a:tr>
              <a:tr h="90227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Социальная активность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Потребность в гражданских действиях и поступках, желание участвовать в гражданских акциях, инициативность. 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1729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Уважение к государству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Знание и уважение законов государства, уважение государственной символики, готовность к осознанному соблюдению законов государства. 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159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Чувство гражданского долга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Проявляется в чувстве долга перед обществом и государством. </a:t>
                      </a:r>
                    </a:p>
                  </a:txBody>
                  <a:tcPr/>
                </a:tc>
              </a:tr>
              <a:tr h="63159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Гражданская ответственность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Выражается через ответственность за судьбу страны, родного края.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82000" cy="11430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Гражданская позиция, взаимоотношения в контексте « личность-гражданин-общество- </a:t>
            </a:r>
            <a:r>
              <a:rPr lang="ru-RU" sz="28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государство-мировое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сообщество» в переходный период</a:t>
            </a:r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Россия переживает сегодня сложный период формирования гражданского общества, правового государства и социально ориентированной экономики. 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Состояние современного общества, его особенности и тенденции развития,  связаны с процессами «глобализации», увеличения интенсивности информации и степени открытости, размывания национально-культурных границ.  Данные процессы оказывают сильнейшее влияние на экономическую, политическую, гражданскую, культурную и другие сферы жизни общества. Но, кроме того, они ведут и к трансформации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самоосмысления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самосозидания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каждой личности. </a:t>
            </a:r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059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695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4800" y="381000"/>
            <a:ext cx="8534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Закон «Об образовании в Российской Федерации» № 273-ФЗ от 29.12.2012 г.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относит гражданственность, права и свободы личности, патриотизм, ответственность и правовую культуру к основным принципам государственной политики в сфере образования. </a:t>
            </a:r>
          </a:p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«Стратегии развития воспитания в Российской Федерации на период до 2025 года»,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гражданское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воспитание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является одним из основных направлений развития воспитания и включает «создание условий для воспитания активной гражданской позиции, гражданской ответственности, основанной на традиционных культурных, духовных и нравственных ценностях российского общества».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Гражданская позиция является частью государственного заказа в сфере образования. </a:t>
            </a:r>
          </a:p>
        </p:txBody>
      </p:sp>
    </p:spTree>
    <p:extLst>
      <p:ext uri="{BB962C8B-B14F-4D97-AF65-F5344CB8AC3E}">
        <p14:creationId xmlns:p14="http://schemas.microsoft.com/office/powerpoint/2010/main" val="241357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1630362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br>
              <a:rPr lang="ru-RU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Социальная структура общества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— это устойчивая связь элементов в социальной системе, строение общества.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Она помогает обществу сохранить устойчивость и целостность, обеспечивает его стабильное развитие. 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Picture background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15036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icture backgroun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1000"/>
            <a:ext cx="8153399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pPr lvl="0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Понятие «социальные институты».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4983163"/>
          </a:xfrm>
        </p:spPr>
        <p:txBody>
          <a:bodyPr>
            <a:normAutofit fontScale="47500" lnSpcReduction="20000"/>
          </a:bodyPr>
          <a:lstStyle/>
          <a:p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Социальный институт 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(лат.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– общественный и лат.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Institutum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– установление) – это исторически сложившиеся, устойчивые, </a:t>
            </a:r>
            <a:r>
              <a:rPr lang="ru-RU" sz="5100" dirty="0" err="1" smtClean="0">
                <a:latin typeface="Times New Roman" pitchFamily="18" charset="0"/>
                <a:cs typeface="Times New Roman" pitchFamily="18" charset="0"/>
              </a:rPr>
              <a:t>самовозобновляющиеся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 формы специализированной деятельности, удовлетворяющие человеческие потребности и обеспечивающие стабильное функционирование общества.</a:t>
            </a:r>
          </a:p>
          <a:p>
            <a:endParaRPr lang="ru-RU" sz="51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Социальный институт 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— это форма организации стабильной совместной деятельности людей, реализующих определённые функции в обществе.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Социальный институт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 — это механизм, обеспечивающий набор постоянно повторяющихся и воспроизводящихся социальных отношений и социальных практик людей.</a:t>
            </a:r>
            <a:r>
              <a:rPr lang="ru-RU" sz="51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5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Удовлетворение общественных потребностей</a:t>
            </a:r>
            <a:r>
              <a:rPr lang="ru-RU" sz="5100" dirty="0" smtClean="0">
                <a:latin typeface="Times New Roman" pitchFamily="18" charset="0"/>
                <a:cs typeface="Times New Roman" pitchFamily="18" charset="0"/>
              </a:rPr>
              <a:t> — главное предназначение социальных институтов.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Социальный институт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Понятие социального института также включает в себя: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нормы, опирающиеся на коллективно разделяемые ценности;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правила, нормы, установки, образцы, стандарты поведения в определённых ситуациях;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органы и организации, обеспечивающие их реализацию в жизни общества.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Кроме того, встречается трактовка социального института как комплекса ролей, которые человек реализует в обществе.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685800" y="533402"/>
          <a:ext cx="8077200" cy="5465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5440"/>
                <a:gridCol w="1615440"/>
                <a:gridCol w="1615440"/>
                <a:gridCol w="1615440"/>
                <a:gridCol w="1615440"/>
              </a:tblGrid>
              <a:tr h="40110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1759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В зависимости от сферы общественных отношений социальные институты принято делить на экономические, политические, социальные и духовные.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017593">
                <a:tc gridSpan="5"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Главные социальные институты в обществе: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семья,  государство , церковь , образование , наука,  право и т.д. 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5328">
                <a:tc gridSpan="5">
                  <a:txBody>
                    <a:bodyPr/>
                    <a:lstStyle/>
                    <a:p>
                      <a:pPr lvl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Функции социальных институтов общества: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1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воспроизводственная;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регулятивная;</a:t>
                      </a: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функция социализации;</a:t>
                      </a:r>
                    </a:p>
                    <a:p>
                      <a:pPr lvl="1"/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интегративная.</a:t>
                      </a:r>
                    </a:p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18580">
                <a:tc gridSpan="5">
                  <a:txBody>
                    <a:bodyPr/>
                    <a:lstStyle/>
                    <a:p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Выделяют два вида социальных институтов:</a:t>
                      </a:r>
                      <a:endParaRPr lang="ru-RU" sz="20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Организационные: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партии, государство, профсоюзы и т.д.</a:t>
                      </a:r>
                    </a:p>
                    <a:p>
                      <a:pPr lvl="0"/>
                      <a:r>
                        <a:rPr lang="ru-RU" sz="20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Нормативные:</a:t>
                      </a: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система законов, традиций, обычаев, стандартов поведения, моральных ценностей.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1032</Words>
  <Application>Microsoft Office PowerPoint</Application>
  <PresentationFormat>Экран (4:3)</PresentationFormat>
  <Paragraphs>82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«Гражданская позиция как интегративное качество личности»  </vt:lpstr>
      <vt:lpstr>Гражданская позиция как интегративное качество личности</vt:lpstr>
      <vt:lpstr> Гражданская позиция, взаимоотношения в контексте « личность-гражданин-общество- государство-мировое сообщество» в переходный период</vt:lpstr>
      <vt:lpstr> </vt:lpstr>
      <vt:lpstr>            Социальная структура общества — это устойчивая связь элементов в социальной системе, строение общества. Она помогает обществу сохранить устойчивость и целостность, обеспечивает его стабильное развитие.   </vt:lpstr>
      <vt:lpstr>Презентация PowerPoint</vt:lpstr>
      <vt:lpstr>Понятие «социальные институты». </vt:lpstr>
      <vt:lpstr>Социальный институт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Галина Валентиновна Березовская</cp:lastModifiedBy>
  <cp:revision>67</cp:revision>
  <dcterms:created xsi:type="dcterms:W3CDTF">2024-10-02T01:06:20Z</dcterms:created>
  <dcterms:modified xsi:type="dcterms:W3CDTF">2025-03-04T09:10:30Z</dcterms:modified>
</cp:coreProperties>
</file>