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8" r:id="rId4"/>
    <p:sldId id="269" r:id="rId5"/>
    <p:sldId id="271" r:id="rId6"/>
    <p:sldId id="272" r:id="rId7"/>
    <p:sldId id="273" r:id="rId8"/>
    <p:sldId id="274" r:id="rId9"/>
    <p:sldId id="275" r:id="rId10"/>
    <p:sldId id="276" r:id="rId11"/>
    <p:sldId id="277" r:id="rId12"/>
    <p:sldId id="280" r:id="rId13"/>
    <p:sldId id="278" r:id="rId14"/>
    <p:sldId id="279" r:id="rId15"/>
    <p:sldId id="259" r:id="rId16"/>
    <p:sldId id="260" r:id="rId17"/>
    <p:sldId id="261" r:id="rId18"/>
    <p:sldId id="262" r:id="rId19"/>
    <p:sldId id="263" r:id="rId20"/>
    <p:sldId id="264" r:id="rId21"/>
    <p:sldId id="265" r:id="rId22"/>
    <p:sldId id="266" r:id="rId23"/>
    <p:sldId id="267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71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214423"/>
            <a:ext cx="7772400" cy="1857387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Командная работа и лидерство</a:t>
            </a:r>
            <a:endParaRPr lang="ru-RU" sz="40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000372"/>
            <a:ext cx="6400800" cy="3000396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Личностный ресурс и основные компетенции в реализации лидерской позиции</a:t>
            </a:r>
          </a:p>
          <a:p>
            <a:r>
              <a:rPr lang="ru-RU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Лекция 4</a:t>
            </a:r>
            <a:endPara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Наполнение системы компетенций личности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0" y="928670"/>
            <a:ext cx="9144000" cy="5324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Психофизиологические особенности и базовые мотивации личности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составляют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ядро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системы компетенций личности, слабо подверженное трансформации ( в рамках относительно краткосрочных или среднесрочных образовательных программ).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Я-концепция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установки и ценности, как показывает практика психологических тренингов, программ коррекции и тому подобных, могут быть изменены в результате специальным образом организованных программ, в том числе образовательных, таких, как тренинги. Однако эти изменения могут быть достигнуты в относительно долгосрочной перспективе и с существенными затратами. Эта группа компетенций составляет так называемую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«внутреннюю оболочку»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системы компетенций личности.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Компетенции ядра и «внутренней оболочки»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составляют то, что может быть определено как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профессионально значимые личностные качества.</a:t>
            </a:r>
            <a:endParaRPr kumimoji="0" lang="ru-RU" sz="20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Знания и умения в профессиональной сфере составляют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«внешнюю оболочку»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системы компетенций личности. Они в наибольшей степени и в наиболее короткие сроки могут быть изменены в результате образовательного процесса.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2867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Основные компетенции в реализации лидерской позиции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0" y="785794"/>
            <a:ext cx="9144000" cy="5324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Мотивация к достижению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(Преобладание ориентации на достижение цели, на результат).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Внутреннее стремление к саморазвитию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Креативность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Работоспособность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Умение вдохновлять, заражать идеями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Эмоциональная компетентность.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Управленческая компетенция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(способность к постановке целей, способность прогнозировать, планировать, принимать решения, побуждать других к действию, контролировать).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Умение действовать в неопределенных ситуациях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Умение разумно структурировать хаос, ориентируясь на главное, а не на второстепенное. Умение структурировать ситуацию с учетом решаемых задач.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Патриотизм и принятие социальной ответственности.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Знания и умения в специальных областях (управление общественной организацией, лидерство и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командообразование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деловые коммуникации, национальная социально-политическая система, включая понимание истории ее возникновения, международного контекста и тенденций развития).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386" y="53538"/>
            <a:ext cx="9072614" cy="680446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Управленческие компетенции: компетенция </a:t>
            </a:r>
            <a:r>
              <a:rPr lang="ru-RU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целепологания</a:t>
            </a:r>
            <a:r>
              <a:rPr lang="ru-RU" sz="24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818" name="Rectangle 2"/>
          <p:cNvSpPr>
            <a:spLocks noChangeArrowheads="1"/>
          </p:cNvSpPr>
          <p:nvPr/>
        </p:nvSpPr>
        <p:spPr bwMode="auto">
          <a:xfrm>
            <a:off x="0" y="928670"/>
            <a:ext cx="9144000" cy="5755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        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Целепологание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– это выбор цели деятельности организации и ее конкретизация.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Изначально формулируется стратегическая цель, а затем она разбивается на согласующиеся друг с другом подцели. Именно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цель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определяет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 именно цель регулирует характер действующих в организации взаимосвязей между ее компонентами и интегрирует их в согласованную систему. Она выступает основой для наиболее важных стратегических решений, определяя содержание планирования.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Цели организации располагаются в определённой иерархии. Общие цели конкретизируются в целях основных структурных подразделений и в целях более мелких подструктур. Такое «дробление» целей происходит до уровня отдельного исполнителя, деятельность которого тоже должна иметь четкую цель. Цели индивидуальной деятельности каждого исполнителя согласуются с целями более высоких уровней и иерархически им соподчинены.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Навык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целепологания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важен на любом этапе деятельности организации. Начиная от стратегических целей и заканчивая реализацией любого проекта, будь то массовая акция или разработка сайта.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57232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Управленческие компетенции: компетенции </a:t>
            </a:r>
            <a:b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прогнозирования и принятия решений</a:t>
            </a:r>
            <a:endParaRPr lang="ru-RU" sz="2400" dirty="0"/>
          </a:p>
        </p:txBody>
      </p:sp>
      <p:sp>
        <p:nvSpPr>
          <p:cNvPr id="35841" name="Rectangle 1"/>
          <p:cNvSpPr>
            <a:spLocks noChangeArrowheads="1"/>
          </p:cNvSpPr>
          <p:nvPr/>
        </p:nvSpPr>
        <p:spPr bwMode="auto">
          <a:xfrm>
            <a:off x="0" y="857232"/>
            <a:ext cx="9144000" cy="5693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Calibri" pitchFamily="34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Прогнозирование обеспечивает переход от стратегии «пассивного реагирования» к стратегии «активного упреждения». Человек не просто реагирует на изменяющиеся внешние условия, а начинает готовиться к ним, разрабатывает меры по недопущению наиболее негативных из них.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Основной объект прогнозирования – развитие внешней среды и последствия взаимодействия с ней.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Внешняя среда сложна, подвижна и неопределенна. На ее развитие и взаимодействие с организацией оказывают влияние (напрямую или косвенно) множество факторов, каждый из которых вариативен, и все они, так или иначе, взаимосвязаны.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Тесная взаимосвязь приводит к изменениям всех других факторов при любом незначительном изменении хотя бы одного из них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Отсутствие достоверной информации по каждому из факторов влияния создает часто ситуацию неопределенности.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Поэтому с компетенцией прогнозирования напрямую связаны: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системное мышление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учитывающее множественность и взаимовлияние различных факторов – «все влияет на все!» и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умение действовать в неопределенных ситуациях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разумно структурировать хаос, ориентируясь на главное, а не на второстепенное, структурировать ситуацию с учетом решаемых задач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компетенция принятия решений</a:t>
            </a:r>
            <a:r>
              <a:rPr kumimoji="0" lang="ru-RU" b="0" i="1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(с учетом неопределенности, сложности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динамичности изменений в окружающей среде).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0" y="285728"/>
            <a:ext cx="8143932" cy="84023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Этапы принятия решений</a:t>
            </a:r>
          </a:p>
          <a:p>
            <a:pPr algn="ctr"/>
            <a:endParaRPr lang="ru-RU" sz="2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800" dirty="0" smtClean="0"/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Первый этап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– осознание проблемы.</a:t>
            </a:r>
          </a:p>
          <a:p>
            <a:pPr lvl="0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Второй этап </a:t>
            </a: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анализ содержания проблемной ситуации. </a:t>
            </a:r>
          </a:p>
          <a:p>
            <a:pPr lvl="0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Третий этап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– формулировка альтернатив. </a:t>
            </a:r>
          </a:p>
          <a:p>
            <a:pPr lvl="0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Четвертый этап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– оценка альтернатив по системе сформулированных критериев.</a:t>
            </a:r>
          </a:p>
          <a:p>
            <a:pPr lvl="0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Пятый этап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– выбор альтернативы.</a:t>
            </a:r>
          </a:p>
          <a:p>
            <a:pPr lvl="0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Шестой этап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– реализация принятого решения. </a:t>
            </a:r>
          </a:p>
          <a:p>
            <a:pPr lvl="0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Седьмой этап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– контроль исполнения. 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2400" b="1" dirty="0" smtClean="0">
              <a:solidFill>
                <a:srgbClr val="C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/>
            <a:endParaRPr lang="ru-RU" sz="2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428596" y="285728"/>
            <a:ext cx="7858180" cy="5539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79450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Первый этап – осознание проблемы</a:t>
            </a:r>
          </a:p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79450" algn="l"/>
              </a:tabLst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79450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Имеется в виду ситуация, требующая выхода посредством принятия решения и предполагающая диагностику. Этап состоит из: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79450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выявления проблемной ситуации как таковой;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79450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определения ее границ;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79450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установления взаимосвязей с другими сторонами деятельности;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79450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характеристики особенностей ее содержания;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79450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выявления ее ключевых противоречий и постановку целей предполагаемого решения.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79450" algn="l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357158" y="428604"/>
            <a:ext cx="8286808" cy="5693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79450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Второй этап – анализ содержания проблемной ситуации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79450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Информационный анализ ситуации с целью уменьшения (редукции) ее неопределенности. В результате проблемная ситуация приводится к виду, более доступному для контроля над ней.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79450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Определение основных «ограничивающих факторов», которые порождают проблему, требующую принятия решения.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79450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Формулировка критериев, или основных требований к решению. Данные критерии затем будут положены в основу выбора одного из нескольких альтернативных вариантов.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1928826"/>
          </a:xfrm>
        </p:spPr>
        <p:txBody>
          <a:bodyPr>
            <a:no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Третий этап – формулировка альтернатив</a:t>
            </a:r>
            <a:b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 него входят поиск, выявление и генерация новых возможных выходов из проблемной ситуации. Часто, особенно в стереотипных ситуациях, этот этап не осознается лидером как самостоятельный, поскольку необходимая альтернатива ему представляется очевидной. 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14356"/>
            <a:ext cx="8043890" cy="1143008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Четвертый этап – оценка альтернатив по системе сформулированных критериев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57158" y="1785926"/>
            <a:ext cx="842968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Она соотносится с основными целями деятельности и является много аспектным рассмотрением преимуществ и недостатков каждого вариантов. Эти варианты рассматриваются в прогностическом плане, с учетом параметра динамичности среды. Данный этап обозначается еще и как фаза «взвешивания альтернатив».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357166"/>
            <a:ext cx="8374921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«Лидерству нельзя научить — ему можно только научиться» 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42910" y="1428736"/>
            <a:ext cx="7929618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Личностные ресурсы и основные компетенции в реализации лидерской позиции.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2.       Модель компетенций.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2400" b="1" dirty="0" smtClean="0"/>
              <a:t>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Основные компетенции в реализации лидерской позиции.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4. Управленческие компетенции: компетенция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целеполагания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5.</a:t>
            </a:r>
            <a:r>
              <a:rPr lang="ru-RU" sz="2400" b="1" dirty="0" smtClean="0"/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Управленческие компетенции: компетенции прогнозирования и принятия решений.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6.      Этапы принятия решений.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7.      Типы принятия решений.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500066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Пятый этап – выбор альтернативы</a:t>
            </a:r>
            <a:b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7158" y="857232"/>
            <a:ext cx="835824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</a:t>
            </a:r>
          </a:p>
          <a:p>
            <a:pPr algn="just"/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Это основной этап в структуре нормативного процесса управленческого решения. Здесь необходимо сделать ключевой шаг – принять решение. Основной принцип данного этапа – выбор той альтернативы, которая имеет наибольшую интегральную «полезность» – то есть предельно увеличивает возможные «выигрыши» и минимизирует «проигрыши».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Шестой этап – реализация принятого решения. </a:t>
            </a:r>
            <a:b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28596" y="1214422"/>
            <a:ext cx="835824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Альтернатива выбрана. Теперь необходимо разработать специальные процедуры для ее осуществления. Эта задача имеет особую специфику, значимость и сложность. В организационной деятельности эта специфика состоит в несовпадении тех, кто принимает решения, с теми, кто их реализует. Поэтому организация деятельности исполнителей решения превращается в самостоятельную и важную задачу.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Седьмой этап – контроль исполнения</a:t>
            </a:r>
            <a:b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7158" y="1071546"/>
            <a:ext cx="842968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В него входят оценка эффективности и коррекция решения. Любое эффективное решение предполагает необходимость обратной связи с его результатами путем сличения достигнутого с запланированным на первом этапе. Таким образом, общая структура нормативного процесса управленческого решения приобретает вид 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замкнутого контура,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обозначаемого понятием 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решенческое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кольцо». </a:t>
            </a:r>
            <a:b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>
            <a:noAutofit/>
          </a:bodyPr>
          <a:lstStyle/>
          <a:p>
            <a:pPr lvl="0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Типы принятия решений 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42976" y="1285860"/>
            <a:ext cx="685804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1.  Интуитивные решения; 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2.  решения, основанные на суждениях;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3.  рациональные решения. 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428628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Личностные ресурсы в реализации лидерской позиции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606" name="Picture 6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928669"/>
            <a:ext cx="7072362" cy="4479163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285852" y="5500702"/>
            <a:ext cx="721523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https://bstudy.net/662126/ekonomika/komandnye_kompetentsii_lidera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9718"/>
          </a:xfrm>
        </p:spPr>
        <p:txBody>
          <a:bodyPr>
            <a:normAutofit fontScale="90000"/>
          </a:bodyPr>
          <a:lstStyle/>
          <a:p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Мотивационно –ценностная компонента</a:t>
            </a: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785794"/>
            <a:ext cx="8572560" cy="5340369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Важную роль в 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системе ценностных ориентаций, занимает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ценность человеческой жизни (своей и другого человека),</a:t>
            </a:r>
          </a:p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патриотизм,</a:t>
            </a:r>
          </a:p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свобода,</a:t>
            </a:r>
          </a:p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вера,</a:t>
            </a:r>
          </a:p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искусство,</a:t>
            </a:r>
          </a:p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профессиональная деятельность,</a:t>
            </a:r>
          </a:p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семья,</a:t>
            </a:r>
          </a:p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материальные ценности,</a:t>
            </a:r>
          </a:p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совесть,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ответственность. 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структуре мотивационного комплекса лидера доминируют мотивы:</a:t>
            </a:r>
          </a:p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достижения успеха, мотивы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аффилиации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мотивы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власти, мотивы взаимодействия (интеракции).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85728"/>
            <a:ext cx="8229600" cy="642942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Интеллектуально-когнитивный компонент </a:t>
            </a:r>
            <a:endParaRPr lang="ru-RU" sz="2800" dirty="0"/>
          </a:p>
        </p:txBody>
      </p:sp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500034" y="1000108"/>
            <a:ext cx="8215306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интеллектуально-когнитивном ресурсе лидера выделяют «когнитивную сложность личности».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Это свойство позволяет судить о степени системности восприятия и оценки реального мира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Например, один человек сталкиваясь с конкретными обстоятельствами, видит только их и пытается их изменить. Это соответствует низкому уровню «когнитивной сложности личности». Другой человек в возникшей ситуации видит породившие ее причины, прогнозирует ее развитие, соотносит с предшествующим опытом. То есть имеет множество измерений социальной действительности, что соответствует высокому уровню «когнитивной сложности личности».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Другое важное интеллектуальное качество лидера способность воспринимать неопределенность ситуации.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Неопределенность заключается в отсутствии каких-либо правил, инструкций и предыдущего опыта, которые позволяют принять решение. Следовательно, оно может быть найдено только на основе творческого, интеллектуального поиска.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Эмоциональный компонент в личностном ресурсе лидерской позиции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285720" y="1500174"/>
            <a:ext cx="8501122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951538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Для системы отношений и деятельности лидера характерно одно противоречие. С одной стороны, деятельность лидера отличается предельно высокой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стрессогенностью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с другой – эффективный лидер должен регулировать свои эмоциональные состояния. Поэтому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психологической особенностью лидера является высокий уровень эмоциональности и, одновременно,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стессоустойчивость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951538" algn="l"/>
              </a:tabLst>
            </a:pP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Стрессоустойчивость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способность сохранять высокие показатели психической деятельности при возрастающей стрессовой нагрузке.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951538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Эмоциональность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это способность заражать своим эмоциональным воздействием других людей.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951538" algn="l"/>
              </a:tabLst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Коммуникативно-поведенческий компонент 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357158" y="1000108"/>
            <a:ext cx="8572560" cy="6144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79450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Коммуникативная компетентность предполагает: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7945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направленность человека на общение и взаимодействие;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7945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высокий уровень согласованности вербальных и невербальных средств коммуникации;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7945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сформированность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широкого диапазона коммуникативных навыков (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навыков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публичных выступлений, ведения малого разговора, активного слушания) и коммуникативных явлений.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В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ходе реализации коммуникативного процесса могут возникать препятствия – так называемые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коммуникативные барьеры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Они делятся на социальные и психологические.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К </a:t>
            </a: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социальным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относят профессиональные, статусные, возрастные, этнические, образовательные и другие барьеры. </a:t>
            </a:r>
          </a:p>
          <a:p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Психологическим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коммуникативным барьером могут стать неуверенность, агрессивность, тревожность, эмоциональная неустойчивость.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79450" algn="l"/>
              </a:tabLst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71480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Модель компетенций</a:t>
            </a:r>
            <a:endParaRPr lang="ru-RU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285720" y="714356"/>
            <a:ext cx="8643998" cy="572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79450" algn="l"/>
              </a:tabLst>
            </a:pP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7945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Под компетенциями понимаются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-Roman"/>
                <a:cs typeface="Times New Roman" pitchFamily="18" charset="0"/>
              </a:rPr>
              <a:t>базовые качества людей, проявляющиеся в устойчивых вариантах поведения или мышления, распространяемых на различные ситуации в профессиональной сфере.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-Roman"/>
                <a:cs typeface="Times New Roman" pitchFamily="18" charset="0"/>
              </a:rPr>
              <a:t>Эти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-Roman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-Roman"/>
                <a:cs typeface="Times New Roman" pitchFamily="18" charset="0"/>
              </a:rPr>
              <a:t>качества  позволяют человеку успешно решать профессиональные задачи в своей области деятельности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-Roman"/>
                <a:cs typeface="Times New Roman" pitchFamily="18" charset="0"/>
              </a:rPr>
              <a:t>.</a:t>
            </a:r>
            <a:endParaRPr lang="ru-RU" sz="2400" dirty="0" smtClean="0">
              <a:latin typeface="Times New Roman" pitchFamily="18" charset="0"/>
              <a:ea typeface="Times-Roman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7945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-Roman"/>
                <a:cs typeface="Times New Roman" pitchFamily="18" charset="0"/>
              </a:rPr>
              <a:t>      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ea typeface="Times-Roman"/>
                <a:cs typeface="Times New Roman" pitchFamily="18" charset="0"/>
              </a:rPr>
              <a:t>П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-Roman"/>
                <a:cs typeface="Times New Roman" pitchFamily="18" charset="0"/>
              </a:rPr>
              <a:t>ять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-Roman"/>
                <a:cs typeface="Times New Roman" pitchFamily="18" charset="0"/>
              </a:rPr>
              <a:t>основных типов компетенций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-Roman"/>
                <a:cs typeface="Times New Roman" pitchFamily="18" charset="0"/>
              </a:rPr>
              <a:t>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679450" algn="l"/>
              </a:tabLst>
            </a:pPr>
            <a:r>
              <a:rPr lang="ru-RU" sz="2400" dirty="0" smtClean="0">
                <a:latin typeface="Times New Roman" pitchFamily="18" charset="0"/>
                <a:ea typeface="Times-Roman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ea typeface="Times-Roman"/>
                <a:cs typeface="Times New Roman" pitchFamily="18" charset="0"/>
              </a:rPr>
              <a:t>Базовые </a:t>
            </a:r>
            <a:r>
              <a:rPr lang="ru-RU" sz="2400" b="1" dirty="0" smtClean="0">
                <a:latin typeface="Times New Roman" pitchFamily="18" charset="0"/>
                <a:ea typeface="Times-Roman"/>
                <a:cs typeface="Times New Roman" pitchFamily="18" charset="0"/>
              </a:rPr>
              <a:t>мотивации</a:t>
            </a:r>
            <a:r>
              <a:rPr lang="ru-RU" sz="2400" dirty="0" smtClean="0">
                <a:latin typeface="Times New Roman" pitchFamily="18" charset="0"/>
                <a:ea typeface="Times-Roman"/>
                <a:cs typeface="Times New Roman" pitchFamily="18" charset="0"/>
              </a:rPr>
              <a:t>.</a:t>
            </a:r>
            <a:endParaRPr kumimoji="0" lang="ru-RU" sz="2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7945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-Roman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-Roman"/>
                <a:cs typeface="Times New Roman" pitchFamily="18" charset="0"/>
              </a:rPr>
              <a:t>Психофизиологические особенности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-Roman"/>
                <a:cs typeface="Times New Roman" pitchFamily="18" charset="0"/>
              </a:rPr>
              <a:t>(такие, например, как скорость и тип реакции).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7945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Регулятивные механизмы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(в число которых, авторы концепции включают ценности, установки,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Я-концепцию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личности и т.п. психологические феномены).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7945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Знания.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79450" algn="l"/>
              </a:tabLst>
            </a:pP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Умения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навыки.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1214446"/>
          </a:xfrm>
        </p:spPr>
        <p:txBody>
          <a:bodyPr>
            <a:no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Пять групп компетенций в свою очередь могут быть сгруппированы в </a:t>
            </a: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три «слоя» модели компетенций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зависимости от степени их подверженности обучающему воздействию. 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Calibri" pitchFamily="34" charset="0"/>
              </a:rPr>
              <a:t>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1745" name="Object 1"/>
          <p:cNvGraphicFramePr>
            <a:graphicFrameLocks noChangeAspect="1"/>
          </p:cNvGraphicFramePr>
          <p:nvPr/>
        </p:nvGraphicFramePr>
        <p:xfrm>
          <a:off x="2714612" y="2357430"/>
          <a:ext cx="3929090" cy="3929090"/>
        </p:xfrm>
        <a:graphic>
          <a:graphicData uri="http://schemas.openxmlformats.org/presentationml/2006/ole">
            <p:oleObj spid="_x0000_s31745" r:id="rId3" imgW="3634808" imgH="3634842" progId="">
              <p:embed/>
            </p:oleObj>
          </a:graphicData>
        </a:graphic>
      </p:graphicFrame>
      <p:sp>
        <p:nvSpPr>
          <p:cNvPr id="31747" name="Rectangle 3"/>
          <p:cNvSpPr>
            <a:spLocks noChangeArrowheads="1"/>
          </p:cNvSpPr>
          <p:nvPr/>
        </p:nvSpPr>
        <p:spPr bwMode="auto">
          <a:xfrm>
            <a:off x="0" y="2552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414</TotalTime>
  <Words>1626</Words>
  <PresentationFormat>Экран (4:3)</PresentationFormat>
  <Paragraphs>124</Paragraphs>
  <Slides>23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0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Командная работа и лидерство</vt:lpstr>
      <vt:lpstr>Слайд 2</vt:lpstr>
      <vt:lpstr>Личностные ресурсы в реализации лидерской позиции </vt:lpstr>
      <vt:lpstr>Мотивационно –ценностная компонента</vt:lpstr>
      <vt:lpstr>Интеллектуально-когнитивный компонент </vt:lpstr>
      <vt:lpstr>Эмоциональный компонент в личностном ресурсе лидерской позиции </vt:lpstr>
      <vt:lpstr>Коммуникативно-поведенческий компонент </vt:lpstr>
      <vt:lpstr>Модель компетенций</vt:lpstr>
      <vt:lpstr>Пять групп компетенций в свою очередь могут быть сгруппированы в три «слоя» модели компетенций в зависимости от степени их подверженности обучающему воздействию.  </vt:lpstr>
      <vt:lpstr>Наполнение системы компетенций личности</vt:lpstr>
      <vt:lpstr>Основные компетенции в реализации лидерской позиции</vt:lpstr>
      <vt:lpstr>Слайд 12</vt:lpstr>
      <vt:lpstr>Управленческие компетенции: компетенция целепологания  </vt:lpstr>
      <vt:lpstr>Управленческие компетенции: компетенции  прогнозирования и принятия решений</vt:lpstr>
      <vt:lpstr>Слайд 15</vt:lpstr>
      <vt:lpstr>Слайд 16</vt:lpstr>
      <vt:lpstr>Слайд 17</vt:lpstr>
      <vt:lpstr>    Третий этап – формулировка альтернатив  В него входят поиск, выявление и генерация новых возможных выходов из проблемной ситуации. Часто, особенно в стереотипных ситуациях, этот этап не осознается лидером как самостоятельный, поскольку необходимая альтернатива ему представляется очевидной.  </vt:lpstr>
      <vt:lpstr>Четвертый этап – оценка альтернатив по системе сформулированных критериев </vt:lpstr>
      <vt:lpstr>  Пятый этап – выбор альтернативы  </vt:lpstr>
      <vt:lpstr>Шестой этап – реализация принятого решения.  </vt:lpstr>
      <vt:lpstr>Седьмой этап – контроль исполнения </vt:lpstr>
      <vt:lpstr>Типы принятия решений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Командная работа и лидерство</dc:title>
  <dc:creator>Админ</dc:creator>
  <cp:lastModifiedBy>Админ</cp:lastModifiedBy>
  <cp:revision>30</cp:revision>
  <dcterms:created xsi:type="dcterms:W3CDTF">2024-10-14T13:04:18Z</dcterms:created>
  <dcterms:modified xsi:type="dcterms:W3CDTF">2025-03-14T13:44:29Z</dcterms:modified>
</cp:coreProperties>
</file>